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6" r:id="rId3"/>
    <p:sldId id="337" r:id="rId4"/>
    <p:sldId id="271" r:id="rId5"/>
    <p:sldId id="297" r:id="rId6"/>
    <p:sldId id="262" r:id="rId7"/>
    <p:sldId id="299" r:id="rId8"/>
    <p:sldId id="301" r:id="rId9"/>
    <p:sldId id="316" r:id="rId10"/>
    <p:sldId id="317" r:id="rId11"/>
    <p:sldId id="300" r:id="rId12"/>
    <p:sldId id="298" r:id="rId13"/>
    <p:sldId id="264" r:id="rId14"/>
    <p:sldId id="277" r:id="rId15"/>
    <p:sldId id="335" r:id="rId16"/>
    <p:sldId id="333" r:id="rId17"/>
    <p:sldId id="334" r:id="rId18"/>
    <p:sldId id="331" r:id="rId19"/>
    <p:sldId id="332" r:id="rId20"/>
    <p:sldId id="329" r:id="rId21"/>
    <p:sldId id="320" r:id="rId22"/>
    <p:sldId id="321" r:id="rId23"/>
    <p:sldId id="322" r:id="rId24"/>
    <p:sldId id="323" r:id="rId25"/>
    <p:sldId id="328" r:id="rId26"/>
    <p:sldId id="278" r:id="rId27"/>
    <p:sldId id="282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0066"/>
    <a:srgbClr val="538CFF"/>
    <a:srgbClr val="000036"/>
    <a:srgbClr val="D1D1FF"/>
    <a:srgbClr val="AFA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3" autoAdjust="0"/>
    <p:restoredTop sz="94677" autoAdjust="0"/>
  </p:normalViewPr>
  <p:slideViewPr>
    <p:cSldViewPr>
      <p:cViewPr varScale="1">
        <p:scale>
          <a:sx n="51" d="100"/>
          <a:sy n="51" d="100"/>
        </p:scale>
        <p:origin x="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025CFD-787E-4275-812A-FF09B6CE12A0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DF63E8-C710-4C36-9CA3-7C9A7F2A30A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01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7A1CC-225D-4C65-AE11-DDBF169F889B}" type="slidenum">
              <a:rPr lang="pl-PL" altLang="pl-PL" smtClean="0">
                <a:cs typeface="Arial" charset="0"/>
              </a:rPr>
              <a:pPr/>
              <a:t>14</a:t>
            </a:fld>
            <a:endParaRPr lang="pl-PL" altLang="pl-P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1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A741-F9D6-40F1-BD41-E31B96E576B5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1771-8462-4ACD-A4DA-8DA9639AE5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6BA0-89A8-4A07-ADB9-7EB65BB85679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F350-984F-47FC-B69B-B916D0AC86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735B-78C8-4CFF-A8FB-1AA715B65D86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A231-F741-468B-9C73-E6ABAF96AE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E3CE-D21B-4FAE-A73C-991E14335720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5A19-0E71-4707-854B-627D21566B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0648-B22A-4618-B92F-8005EF4B3ACA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F515-33DF-40FE-80CB-367906F29C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E738-468E-49E3-8E36-1CFE7FB53156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9FB4-F9B7-4C15-9E7F-6C754B7B1E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0BBC-FDC2-4DC2-A62E-8E8C6DE70DAB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C98F-48E1-451A-82E2-A3D9FCDDC2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76F6-4E35-44DC-BF67-F3352C974BBA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E595-0B79-4B9D-987C-AD88AFEB00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E2F3-F9F5-410A-B77F-1D718D3DDA5D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04DF-D62A-4D7E-8576-8E9FAD46AD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7F2C-3550-4BBA-9FA8-77E72990C03C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DD4D-A333-4AF2-8672-3601AE3469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AAB8-8CAD-4659-9B37-C3700E946B17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F3EA-A32A-4FC0-A0C9-10A267E733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38CFF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0CA79E-0B6F-4E8D-A324-5FDFD163FE13}" type="datetimeFigureOut">
              <a:rPr lang="pl-PL"/>
              <a:pPr>
                <a:defRPr/>
              </a:pPr>
              <a:t>23.02.2022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9E858F-B9A0-4E1A-8765-E1531B9C81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2.gif"/><Relationship Id="rId7" Type="http://schemas.openxmlformats.org/officeDocument/2006/relationships/image" Target="../media/image92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9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2.gif"/><Relationship Id="rId4" Type="http://schemas.openxmlformats.org/officeDocument/2006/relationships/image" Target="../media/image10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C:\Documents and Settings\Ola Maj\Moje dokumenty\Moje obrazy\Szkoła\Prezentacja\logo szkoły b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060575"/>
            <a:ext cx="1674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WordArt 15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9119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SZKOŁA PODSTAWOWA NR 199</a:t>
            </a:r>
          </a:p>
        </p:txBody>
      </p:sp>
      <p:sp>
        <p:nvSpPr>
          <p:cNvPr id="14339" name="WordArt 16"/>
          <p:cNvSpPr>
            <a:spLocks noChangeArrowheads="1" noChangeShapeType="1" noTextEdit="1"/>
          </p:cNvSpPr>
          <p:nvPr/>
        </p:nvSpPr>
        <p:spPr bwMode="auto">
          <a:xfrm>
            <a:off x="2484438" y="4508500"/>
            <a:ext cx="3960812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9050">
                  <a:solidFill>
                    <a:srgbClr val="00003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Segoe Print"/>
              </a:rPr>
              <a:t>im. Juliana Tuwima</a:t>
            </a:r>
          </a:p>
          <a:p>
            <a:pPr algn="ctr"/>
            <a:r>
              <a:rPr lang="pl-PL" sz="3600" b="1" kern="10">
                <a:ln w="19050">
                  <a:solidFill>
                    <a:srgbClr val="00003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Segoe Print"/>
              </a:rPr>
              <a:t>w Łodzi</a:t>
            </a:r>
          </a:p>
        </p:txBody>
      </p:sp>
      <p:pic>
        <p:nvPicPr>
          <p:cNvPr id="14340" name="Obraz 12" descr="pociagi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661025"/>
            <a:ext cx="21605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5399088" y="6129338"/>
            <a:ext cx="37449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000" b="1">
                <a:solidFill>
                  <a:srgbClr val="FF0066"/>
                </a:solidFill>
                <a:latin typeface="Segoe Print" pitchFamily="2" charset="0"/>
              </a:rPr>
              <a:t>www.sp199.edu.lodz.pl</a:t>
            </a:r>
          </a:p>
          <a:p>
            <a:pPr>
              <a:spcBef>
                <a:spcPct val="50000"/>
              </a:spcBef>
            </a:pPr>
            <a:endParaRPr lang="pl-PL" altLang="pl-PL">
              <a:latin typeface="Segoe Print" pitchFamily="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15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3816350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STOŁÓWKA SZKOLNA</a:t>
            </a:r>
          </a:p>
        </p:txBody>
      </p:sp>
      <p:pic>
        <p:nvPicPr>
          <p:cNvPr id="23554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5076825" y="2781300"/>
            <a:ext cx="5032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spcBef>
                <a:spcPct val="50000"/>
              </a:spcBef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</p:txBody>
      </p:sp>
      <p:sp>
        <p:nvSpPr>
          <p:cNvPr id="23556" name="WordArt 15"/>
          <p:cNvSpPr>
            <a:spLocks noChangeArrowheads="1" noChangeShapeType="1" noTextEdit="1"/>
          </p:cNvSpPr>
          <p:nvPr/>
        </p:nvSpPr>
        <p:spPr bwMode="auto">
          <a:xfrm>
            <a:off x="5435600" y="2276475"/>
            <a:ext cx="23034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BIBLIOTEKA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462088"/>
            <a:ext cx="2865438" cy="19145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355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2062">
            <a:off x="917575" y="4014788"/>
            <a:ext cx="2849563" cy="190341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3559" name="Picture 17"/>
          <p:cNvPicPr>
            <a:picLocks noChangeAspect="1" noChangeArrowheads="1"/>
          </p:cNvPicPr>
          <p:nvPr/>
        </p:nvPicPr>
        <p:blipFill>
          <a:blip r:embed="rId5"/>
          <a:srcRect t="16714" r="8800"/>
          <a:stretch>
            <a:fillRect/>
          </a:stretch>
        </p:blipFill>
        <p:spPr bwMode="auto">
          <a:xfrm rot="-298052">
            <a:off x="5795963" y="4716463"/>
            <a:ext cx="2901950" cy="17716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3821">
            <a:off x="4327525" y="2973388"/>
            <a:ext cx="3021013" cy="18351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3561" name="Picture 15" descr="paczy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404813"/>
            <a:ext cx="2879725" cy="162083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„RADOSNA SZKOŁA”</a:t>
            </a:r>
            <a:r>
              <a:rPr lang="pl-PL" altLang="pl-PL">
                <a:solidFill>
                  <a:srgbClr val="FFFFFF"/>
                </a:solidFill>
                <a:latin typeface="Segoe Print" pitchFamily="2" charset="0"/>
              </a:rPr>
              <a:t> </a:t>
            </a:r>
          </a:p>
        </p:txBody>
      </p:sp>
      <p:pic>
        <p:nvPicPr>
          <p:cNvPr id="24578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589588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15"/>
          <p:cNvSpPr>
            <a:spLocks noChangeArrowheads="1" noChangeShapeType="1" noTextEdit="1"/>
          </p:cNvSpPr>
          <p:nvPr/>
        </p:nvSpPr>
        <p:spPr bwMode="auto">
          <a:xfrm>
            <a:off x="2627313" y="620713"/>
            <a:ext cx="39608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SZKOLNY PLAC ZABAW 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0333">
            <a:off x="684213" y="1916113"/>
            <a:ext cx="3203575" cy="21399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4"/>
          <a:srcRect l="8430" r="9683" b="17102"/>
          <a:stretch>
            <a:fillRect/>
          </a:stretch>
        </p:blipFill>
        <p:spPr bwMode="auto">
          <a:xfrm>
            <a:off x="4643438" y="1773238"/>
            <a:ext cx="3240087" cy="21907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2" name="Picture 12"/>
          <p:cNvPicPr>
            <a:picLocks noChangeAspect="1" noChangeArrowheads="1"/>
          </p:cNvPicPr>
          <p:nvPr/>
        </p:nvPicPr>
        <p:blipFill>
          <a:blip r:embed="rId5"/>
          <a:srcRect l="12421" r="27730"/>
          <a:stretch>
            <a:fillRect/>
          </a:stretch>
        </p:blipFill>
        <p:spPr bwMode="auto">
          <a:xfrm>
            <a:off x="6300788" y="4365625"/>
            <a:ext cx="1743075" cy="1944688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3" name="Picture 13"/>
          <p:cNvPicPr>
            <a:picLocks noChangeAspect="1" noChangeArrowheads="1"/>
          </p:cNvPicPr>
          <p:nvPr/>
        </p:nvPicPr>
        <p:blipFill>
          <a:blip r:embed="rId6"/>
          <a:srcRect t="18069" b="7999"/>
          <a:stretch>
            <a:fillRect/>
          </a:stretch>
        </p:blipFill>
        <p:spPr bwMode="auto">
          <a:xfrm>
            <a:off x="3708400" y="4292600"/>
            <a:ext cx="1822450" cy="20161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ole tekstowe 7"/>
          <p:cNvSpPr txBox="1">
            <a:spLocks noChangeArrowheads="1"/>
          </p:cNvSpPr>
          <p:nvPr/>
        </p:nvSpPr>
        <p:spPr bwMode="auto">
          <a:xfrm>
            <a:off x="4356100" y="4005263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SZATNIA</a:t>
            </a:r>
            <a:r>
              <a:rPr lang="pl-PL" altLang="pl-PL" sz="2400">
                <a:solidFill>
                  <a:srgbClr val="FFFFFF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25602" name="pole tekstowe 8"/>
          <p:cNvSpPr txBox="1">
            <a:spLocks noChangeArrowheads="1"/>
          </p:cNvSpPr>
          <p:nvPr/>
        </p:nvSpPr>
        <p:spPr bwMode="auto">
          <a:xfrm>
            <a:off x="4500563" y="2781300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 b="1">
                <a:solidFill>
                  <a:srgbClr val="000066"/>
                </a:solidFill>
                <a:latin typeface="Comic Sans MS" pitchFamily="66" charset="0"/>
              </a:rPr>
              <a:t>       </a:t>
            </a: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TOALETY SZKOLNE</a:t>
            </a:r>
          </a:p>
        </p:txBody>
      </p:sp>
      <p:sp>
        <p:nvSpPr>
          <p:cNvPr id="25603" name="pole tekstowe 10"/>
          <p:cNvSpPr txBox="1">
            <a:spLocks noChangeArrowheads="1"/>
          </p:cNvSpPr>
          <p:nvPr/>
        </p:nvSpPr>
        <p:spPr bwMode="auto">
          <a:xfrm>
            <a:off x="323850" y="476250"/>
            <a:ext cx="532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PRZESTRONNE  KORYTARZE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2736850" cy="20510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5605" name="Obraz 12" descr="pociagi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589588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559050"/>
            <a:ext cx="2536825" cy="19034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2069">
            <a:off x="4546600" y="322263"/>
            <a:ext cx="2770188" cy="184943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5608" name="Picture 13"/>
          <p:cNvPicPr>
            <a:picLocks noChangeAspect="1" noChangeArrowheads="1"/>
          </p:cNvPicPr>
          <p:nvPr/>
        </p:nvPicPr>
        <p:blipFill>
          <a:blip r:embed="rId6"/>
          <a:srcRect l="7671"/>
          <a:stretch>
            <a:fillRect/>
          </a:stretch>
        </p:blipFill>
        <p:spPr bwMode="auto">
          <a:xfrm>
            <a:off x="611188" y="3505200"/>
            <a:ext cx="2736850" cy="1979613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5609" name="Picture 15" descr="DSC_42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8188" y="4660900"/>
            <a:ext cx="2767012" cy="18034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ole tekstowe 3"/>
          <p:cNvSpPr txBox="1">
            <a:spLocks noChangeArrowheads="1"/>
          </p:cNvSpPr>
          <p:nvPr/>
        </p:nvSpPr>
        <p:spPr bwMode="auto">
          <a:xfrm>
            <a:off x="950913" y="1979613"/>
            <a:ext cx="817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alt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pole tekstowe 4"/>
          <p:cNvSpPr txBox="1">
            <a:spLocks noChangeArrowheads="1"/>
          </p:cNvSpPr>
          <p:nvPr/>
        </p:nvSpPr>
        <p:spPr bwMode="auto">
          <a:xfrm>
            <a:off x="1362075" y="1700213"/>
            <a:ext cx="8027988" cy="35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endParaRPr lang="pl-PL" altLang="pl-PL" sz="1600" dirty="0">
              <a:solidFill>
                <a:srgbClr val="000066"/>
              </a:solidFill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kolorowe, dobrze wyposażone sale lekcyjne, </a:t>
            </a:r>
            <a:endParaRPr lang="pl-PL" altLang="pl-PL" sz="800" dirty="0">
              <a:solidFill>
                <a:srgbClr val="000066"/>
              </a:solidFill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zajęcia prowadzone metodami aktywizującymi,</a:t>
            </a:r>
            <a:endParaRPr lang="pl-PL" altLang="pl-PL" sz="800" dirty="0">
              <a:solidFill>
                <a:srgbClr val="000066"/>
              </a:solidFill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wszystkie sale lekcyjne wyposażone w tablice interaktywne,</a:t>
            </a:r>
            <a:endParaRPr lang="pl-PL" altLang="pl-PL" sz="800" dirty="0">
              <a:solidFill>
                <a:srgbClr val="000066"/>
              </a:solidFill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indywidualna szafka dla każdego ucznia,</a:t>
            </a:r>
            <a:endParaRPr lang="pl-PL" altLang="pl-PL" sz="800" dirty="0">
              <a:solidFill>
                <a:srgbClr val="000066"/>
              </a:solidFill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dywan – miejscem do pracy i relaksu,</a:t>
            </a:r>
            <a:endParaRPr lang="pl-PL" altLang="pl-PL" sz="800" dirty="0">
              <a:solidFill>
                <a:srgbClr val="000066"/>
              </a:solidFill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przerwy w zajęciach regulowane rytmem pracy dziecka,</a:t>
            </a:r>
            <a:endParaRPr lang="pl-PL" altLang="pl-PL" sz="16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przerwa śniadaniowa, </a:t>
            </a:r>
            <a:endParaRPr lang="pl-PL" altLang="pl-PL" sz="16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endParaRPr lang="pl-PL" altLang="pl-PL" sz="800" dirty="0">
              <a:solidFill>
                <a:srgbClr val="000066"/>
              </a:solidFill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endParaRPr lang="pl-PL" altLang="pl-PL" dirty="0"/>
          </a:p>
        </p:txBody>
      </p:sp>
      <p:pic>
        <p:nvPicPr>
          <p:cNvPr id="26627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62853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WordArt 15"/>
          <p:cNvSpPr>
            <a:spLocks noChangeArrowheads="1" noChangeShapeType="1" noTextEdit="1"/>
          </p:cNvSpPr>
          <p:nvPr/>
        </p:nvSpPr>
        <p:spPr bwMode="auto">
          <a:xfrm>
            <a:off x="2484438" y="658813"/>
            <a:ext cx="36734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ORGANIZACJA PRACY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W KLASACH I - III</a:t>
            </a:r>
          </a:p>
        </p:txBody>
      </p:sp>
      <p:pic>
        <p:nvPicPr>
          <p:cNvPr id="26629" name="Picture 1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2179638"/>
            <a:ext cx="1158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2540000"/>
            <a:ext cx="1158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2900363"/>
            <a:ext cx="1158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3260725"/>
            <a:ext cx="1158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3621088"/>
            <a:ext cx="1158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3921125"/>
            <a:ext cx="1158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4281488"/>
            <a:ext cx="1158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ole tekstowe 4"/>
          <p:cNvSpPr txBox="1">
            <a:spLocks noChangeArrowheads="1"/>
          </p:cNvSpPr>
          <p:nvPr/>
        </p:nvSpPr>
        <p:spPr bwMode="auto">
          <a:xfrm>
            <a:off x="1042988" y="1412875"/>
            <a:ext cx="810101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Zajęcia obejmują tygodniowo:</a:t>
            </a:r>
          </a:p>
          <a:p>
            <a:pPr marL="1257300" lvl="2" indent="-342900">
              <a:lnSpc>
                <a:spcPct val="150000"/>
              </a:lnSpc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18 godzin edukacji wczesnoszkolnej: </a:t>
            </a:r>
          </a:p>
          <a:p>
            <a:pPr marL="1257300" lvl="2" indent="-342900">
              <a:lnSpc>
                <a:spcPct val="150000"/>
              </a:lnSpc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    (edukacja polonistyczna, matematyczna, przyrodnicza, społeczna, techniczna),</a:t>
            </a:r>
          </a:p>
          <a:p>
            <a:pPr marL="1257300" lvl="2" indent="-342900">
              <a:lnSpc>
                <a:spcPct val="150000"/>
              </a:lnSpc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po 1 godzinie zajęć komputerowych, muzycznych, plastycznych, </a:t>
            </a:r>
          </a:p>
          <a:p>
            <a:pPr marL="1257300" lvl="2" indent="-342900">
              <a:lnSpc>
                <a:spcPct val="150000"/>
              </a:lnSpc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3 godziny zajęć ruchowych,</a:t>
            </a:r>
          </a:p>
          <a:p>
            <a:pPr marL="1257300" lvl="2" indent="-342900">
              <a:lnSpc>
                <a:spcPct val="150000"/>
              </a:lnSpc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2 godziny języka angielskiego,</a:t>
            </a:r>
          </a:p>
          <a:p>
            <a:pPr marL="1257300" lvl="2" indent="-342900">
              <a:lnSpc>
                <a:spcPct val="150000"/>
              </a:lnSpc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dla chętnych -  zajęcia religii lub etyki.</a:t>
            </a:r>
          </a:p>
          <a:p>
            <a:pPr marL="342900" indent="-342900"/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</p:txBody>
      </p:sp>
      <p:pic>
        <p:nvPicPr>
          <p:cNvPr id="27650" name="Obraz 12" descr="pociagi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15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272337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ZAJĘCIA OBOWIĄZKOWE DLA UCZNIÓW KLAS I - III</a:t>
            </a:r>
          </a:p>
        </p:txBody>
      </p:sp>
      <p:pic>
        <p:nvPicPr>
          <p:cNvPr id="27652" name="Picture 12" descr="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13" y="1776413"/>
            <a:ext cx="1444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00031">
            <a:off x="6330950" y="4664075"/>
            <a:ext cx="24701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ole tekstowe 9"/>
          <p:cNvSpPr txBox="1">
            <a:spLocks noChangeArrowheads="1"/>
          </p:cNvSpPr>
          <p:nvPr/>
        </p:nvSpPr>
        <p:spPr bwMode="auto">
          <a:xfrm>
            <a:off x="358775" y="1844675"/>
            <a:ext cx="87852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66"/>
              </a:buClr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dzieci odbierane są z szatni przez nauczyciela i pod jego opieką docierają do sal</a:t>
            </a:r>
          </a:p>
          <a:p>
            <a:pPr>
              <a:buClr>
                <a:srgbClr val="FF0066"/>
              </a:buClr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lekcyjnych,</a:t>
            </a:r>
          </a:p>
          <a:p>
            <a:pPr>
              <a:buClr>
                <a:srgbClr val="FF0066"/>
              </a:buClr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zapewniamy monitorowany system odbioru dzieci ze szkoły,</a:t>
            </a:r>
          </a:p>
          <a:p>
            <a:pPr>
              <a:buClr>
                <a:srgbClr val="FF0066"/>
              </a:buClr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przerwy spędzane w salach lekcyjnych zapewniają stałą opiekę nauczyciela,</a:t>
            </a:r>
          </a:p>
          <a:p>
            <a:pPr>
              <a:buClr>
                <a:srgbClr val="FF0066"/>
              </a:buClr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dzieci młodsze jedzą obiad w innych godzinach niż dzieci starsze,</a:t>
            </a:r>
          </a:p>
          <a:p>
            <a:pPr>
              <a:buClr>
                <a:srgbClr val="FF0066"/>
              </a:buClr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na stołówkę zaprowadzane są przez wychowawcę.</a:t>
            </a:r>
          </a:p>
          <a:p>
            <a:pPr>
              <a:buClr>
                <a:srgbClr val="FF0066"/>
              </a:buClr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</p:txBody>
      </p:sp>
      <p:sp>
        <p:nvSpPr>
          <p:cNvPr id="29698" name="WordArt 15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2562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DBAMY O BEZPIECZEŃSTWO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 NASZYCH MALUCHÓW</a:t>
            </a:r>
          </a:p>
        </p:txBody>
      </p:sp>
      <p:pic>
        <p:nvPicPr>
          <p:cNvPr id="29699" name="Picture 4" descr="DSC047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96055">
            <a:off x="5940425" y="4773613"/>
            <a:ext cx="2806700" cy="16430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ostokąt 6"/>
          <p:cNvSpPr>
            <a:spLocks noChangeArrowheads="1"/>
          </p:cNvSpPr>
          <p:nvPr/>
        </p:nvSpPr>
        <p:spPr bwMode="auto">
          <a:xfrm>
            <a:off x="2627313" y="2060575"/>
            <a:ext cx="612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„Z ortografią za pan brat” - innowacja dla klas 4 - 7</a:t>
            </a:r>
            <a:r>
              <a:rPr lang="pl-PL" altLang="pl-PL" sz="1400">
                <a:solidFill>
                  <a:srgbClr val="FFFFFF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30724" name="Prostokąt 8"/>
          <p:cNvSpPr>
            <a:spLocks noChangeArrowheads="1"/>
          </p:cNvSpPr>
          <p:nvPr/>
        </p:nvSpPr>
        <p:spPr bwMode="auto">
          <a:xfrm>
            <a:off x="2627313" y="4424362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,,Przyjaciele przyrody”  - innowacja dla klas I - III</a:t>
            </a:r>
          </a:p>
        </p:txBody>
      </p:sp>
      <p:sp>
        <p:nvSpPr>
          <p:cNvPr id="30726" name="Prostokąt 10"/>
          <p:cNvSpPr>
            <a:spLocks noChangeArrowheads="1"/>
          </p:cNvSpPr>
          <p:nvPr/>
        </p:nvSpPr>
        <p:spPr bwMode="auto">
          <a:xfrm>
            <a:off x="1691481" y="2866232"/>
            <a:ext cx="590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000066"/>
                </a:solidFill>
                <a:latin typeface="Segoe Print" pitchFamily="2" charset="0"/>
              </a:rPr>
              <a:t> </a:t>
            </a: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„Młody przedsiębiorca” - innowacja dla klasy I-III</a:t>
            </a:r>
            <a:r>
              <a:rPr lang="pl-PL" altLang="pl-PL" dirty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0727" name="Prostokąt 11"/>
          <p:cNvSpPr>
            <a:spLocks noChangeArrowheads="1"/>
          </p:cNvSpPr>
          <p:nvPr/>
        </p:nvSpPr>
        <p:spPr bwMode="auto">
          <a:xfrm>
            <a:off x="548207" y="3737923"/>
            <a:ext cx="7704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„Elementy przedsiębiorczości w edukacji wczesnoszkolnej”</a:t>
            </a:r>
          </a:p>
        </p:txBody>
      </p:sp>
      <p:pic>
        <p:nvPicPr>
          <p:cNvPr id="30728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734050"/>
            <a:ext cx="21605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20"/>
          <p:cNvSpPr txBox="1">
            <a:spLocks noChangeArrowheads="1"/>
          </p:cNvSpPr>
          <p:nvPr/>
        </p:nvSpPr>
        <p:spPr bwMode="auto">
          <a:xfrm>
            <a:off x="468313" y="5229225"/>
            <a:ext cx="835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FF33"/>
              </a:buClr>
              <a:buFont typeface="Wingdings" pitchFamily="2" charset="2"/>
              <a:buNone/>
            </a:pPr>
            <a:r>
              <a:rPr lang="en-US" altLang="pl-PL" sz="1600">
                <a:solidFill>
                  <a:srgbClr val="000066"/>
                </a:solidFill>
                <a:latin typeface="Segoe Print" pitchFamily="2" charset="0"/>
              </a:rPr>
              <a:t>Let’s get to Know Our European Friends Better –</a:t>
            </a: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j. angielski w klasach 4 – 6</a:t>
            </a:r>
          </a:p>
        </p:txBody>
      </p:sp>
      <p:sp>
        <p:nvSpPr>
          <p:cNvPr id="30730" name="WordArt 15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624638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NASZE INNOWACJE PEDAGOGICZNE</a:t>
            </a:r>
          </a:p>
        </p:txBody>
      </p:sp>
      <p:pic>
        <p:nvPicPr>
          <p:cNvPr id="30731" name="Picture 18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157788"/>
            <a:ext cx="1444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9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060575"/>
            <a:ext cx="1444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1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62485"/>
            <a:ext cx="1444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2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809" y="2822332"/>
            <a:ext cx="1444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3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402137"/>
            <a:ext cx="1444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28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1444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Prostokąt 21"/>
          <p:cNvSpPr>
            <a:spLocks noChangeArrowheads="1"/>
          </p:cNvSpPr>
          <p:nvPr/>
        </p:nvSpPr>
        <p:spPr bwMode="auto">
          <a:xfrm>
            <a:off x="539750" y="1341438"/>
            <a:ext cx="8208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„Plan daltoński drogą do sukcesu” – innowacja realizowana w klasach 1-3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rostokąt 2"/>
          <p:cNvSpPr>
            <a:spLocks noChangeArrowheads="1"/>
          </p:cNvSpPr>
          <p:nvPr/>
        </p:nvSpPr>
        <p:spPr bwMode="auto">
          <a:xfrm>
            <a:off x="1666873" y="901778"/>
            <a:ext cx="572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„Przygoda z plastyką”– program koła plastycznego</a:t>
            </a:r>
          </a:p>
        </p:txBody>
      </p:sp>
      <p:sp>
        <p:nvSpPr>
          <p:cNvPr id="31746" name="Prostokąt 11"/>
          <p:cNvSpPr>
            <a:spLocks noChangeArrowheads="1"/>
          </p:cNvSpPr>
          <p:nvPr/>
        </p:nvSpPr>
        <p:spPr bwMode="auto">
          <a:xfrm>
            <a:off x="1289049" y="4715425"/>
            <a:ext cx="6481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„Z piosenką przez świat” – program zajęć pozalekcyjnych</a:t>
            </a:r>
            <a:endParaRPr lang="pl-PL" altLang="pl-PL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1747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76925"/>
            <a:ext cx="2159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21"/>
          <p:cNvSpPr txBox="1">
            <a:spLocks noChangeArrowheads="1"/>
          </p:cNvSpPr>
          <p:nvPr/>
        </p:nvSpPr>
        <p:spPr bwMode="auto">
          <a:xfrm>
            <a:off x="395287" y="4827344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1750" name="Text Box 24"/>
          <p:cNvSpPr txBox="1">
            <a:spLocks noChangeArrowheads="1"/>
          </p:cNvSpPr>
          <p:nvPr/>
        </p:nvSpPr>
        <p:spPr bwMode="auto">
          <a:xfrm>
            <a:off x="539750" y="3876432"/>
            <a:ext cx="896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FF33"/>
              </a:buClr>
              <a:buFont typeface="Wingdings" pitchFamily="2" charset="2"/>
              <a:buNone/>
            </a:pP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„Uczymy się bawiąc”- program zajęć </a:t>
            </a:r>
            <a:r>
              <a:rPr lang="pl-PL" altLang="pl-PL" sz="1600" dirty="0" err="1">
                <a:solidFill>
                  <a:srgbClr val="000066"/>
                </a:solidFill>
                <a:latin typeface="Segoe Print" pitchFamily="2" charset="0"/>
              </a:rPr>
              <a:t>dydaktyczno</a:t>
            </a: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 – wyrównawczych dla </a:t>
            </a:r>
            <a:r>
              <a:rPr lang="pl-PL" altLang="pl-PL" sz="1600" dirty="0" err="1">
                <a:solidFill>
                  <a:srgbClr val="000066"/>
                </a:solidFill>
                <a:latin typeface="Segoe Print" pitchFamily="2" charset="0"/>
              </a:rPr>
              <a:t>kl</a:t>
            </a:r>
            <a:r>
              <a:rPr lang="pl-PL" altLang="pl-PL" sz="1600" dirty="0">
                <a:solidFill>
                  <a:srgbClr val="000066"/>
                </a:solidFill>
                <a:latin typeface="Segoe Print" pitchFamily="2" charset="0"/>
              </a:rPr>
              <a:t> I–III</a:t>
            </a:r>
            <a:r>
              <a:rPr lang="pl-PL" altLang="pl-PL" sz="1400" dirty="0">
                <a:solidFill>
                  <a:srgbClr val="000000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4751387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l-PL" sz="3600" b="1" kern="10">
              <a:ln w="25400">
                <a:solidFill>
                  <a:srgbClr val="000066"/>
                </a:solidFill>
                <a:round/>
                <a:headEnd/>
                <a:tailEnd/>
              </a:ln>
              <a:solidFill>
                <a:srgbClr val="3366FF"/>
              </a:solidFill>
              <a:latin typeface="Segoe Print"/>
            </a:endParaRPr>
          </a:p>
        </p:txBody>
      </p:sp>
      <p:pic>
        <p:nvPicPr>
          <p:cNvPr id="31752" name="Picture 22" descr="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" y="3876432"/>
            <a:ext cx="1428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3" descr="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49" y="925211"/>
            <a:ext cx="1428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7" descr="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744" y="1875939"/>
            <a:ext cx="1428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32" descr="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445" y="4704373"/>
            <a:ext cx="142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pole tekstowe 16"/>
          <p:cNvSpPr txBox="1">
            <a:spLocks noChangeArrowheads="1"/>
          </p:cNvSpPr>
          <p:nvPr/>
        </p:nvSpPr>
        <p:spPr bwMode="auto">
          <a:xfrm>
            <a:off x="1243746" y="2770738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 dirty="0">
                <a:solidFill>
                  <a:srgbClr val="002060"/>
                </a:solidFill>
                <a:latin typeface="Segoe Print" pitchFamily="2" charset="0"/>
              </a:rPr>
              <a:t>“Przygoda w pudełku” - innowacja z geografii dla klas V-VIII</a:t>
            </a:r>
          </a:p>
        </p:txBody>
      </p:sp>
      <p:sp>
        <p:nvSpPr>
          <p:cNvPr id="31759" name="pole tekstowe 17"/>
          <p:cNvSpPr txBox="1">
            <a:spLocks noChangeArrowheads="1"/>
          </p:cNvSpPr>
          <p:nvPr/>
        </p:nvSpPr>
        <p:spPr bwMode="auto">
          <a:xfrm>
            <a:off x="738921" y="1852690"/>
            <a:ext cx="7705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 dirty="0">
                <a:solidFill>
                  <a:srgbClr val="002060"/>
                </a:solidFill>
                <a:latin typeface="Segoe Print" pitchFamily="2" charset="0"/>
              </a:rPr>
              <a:t>„W krainie baśni i bajek” – innowacja dla klas I-III</a:t>
            </a:r>
          </a:p>
        </p:txBody>
      </p:sp>
      <p:sp>
        <p:nvSpPr>
          <p:cNvPr id="31761" name="pole tekstowe 20"/>
          <p:cNvSpPr txBox="1">
            <a:spLocks noChangeArrowheads="1"/>
          </p:cNvSpPr>
          <p:nvPr/>
        </p:nvSpPr>
        <p:spPr bwMode="auto">
          <a:xfrm>
            <a:off x="1008856" y="4876557"/>
            <a:ext cx="8027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/>
              <a:t> </a:t>
            </a:r>
          </a:p>
        </p:txBody>
      </p:sp>
      <p:pic>
        <p:nvPicPr>
          <p:cNvPr id="31762" name="Picture 32" descr="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362" y="2796138"/>
            <a:ext cx="142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15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31448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8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TAK PRACUJEMY</a:t>
            </a:r>
          </a:p>
        </p:txBody>
      </p:sp>
      <p:pic>
        <p:nvPicPr>
          <p:cNvPr id="32770" name="Picture 3" descr="20140429_112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933825"/>
            <a:ext cx="2735263" cy="20510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2771" name="Picture 4" descr="lo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1306513"/>
            <a:ext cx="2898775" cy="163036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2772" name="Picture 5" descr="DSC076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763963"/>
            <a:ext cx="2879725" cy="1930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2773" name="Picture 6" descr="warsz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1057275"/>
            <a:ext cx="2716213" cy="2036763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2774" name="Picture 7" descr="walia3"/>
          <p:cNvPicPr>
            <a:picLocks noChangeAspect="1" noChangeArrowheads="1"/>
          </p:cNvPicPr>
          <p:nvPr/>
        </p:nvPicPr>
        <p:blipFill>
          <a:blip r:embed="rId6">
            <a:lum bright="-4000"/>
          </a:blip>
          <a:srcRect/>
          <a:stretch>
            <a:fillRect/>
          </a:stretch>
        </p:blipFill>
        <p:spPr bwMode="auto">
          <a:xfrm rot="845272">
            <a:off x="2613025" y="1963738"/>
            <a:ext cx="2590800" cy="19462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2775" name="Picture 8" descr="kul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581525"/>
            <a:ext cx="2305050" cy="17303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2776" name="Obraz 12" descr="pociagi35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10"/>
          <p:cNvSpPr txBox="1">
            <a:spLocks noChangeArrowheads="1"/>
          </p:cNvSpPr>
          <p:nvPr/>
        </p:nvSpPr>
        <p:spPr bwMode="auto">
          <a:xfrm rot="780416">
            <a:off x="3563938" y="162877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99"/>
                </a:solidFill>
                <a:latin typeface="Segoe Print" pitchFamily="2" charset="0"/>
              </a:rPr>
              <a:t>TWORZYMY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3276600" y="4221163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99"/>
                </a:solidFill>
                <a:latin typeface="Segoe Print" pitchFamily="2" charset="0"/>
              </a:rPr>
              <a:t>DOŚWIADCZAMY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6084888" y="328453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99"/>
                </a:solidFill>
                <a:latin typeface="Segoe Print" pitchFamily="2" charset="0"/>
              </a:rPr>
              <a:t>WSPÓŁPRCUJEMY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15"/>
          <p:cNvSpPr>
            <a:spLocks noChangeArrowheads="1" noChangeShapeType="1" noTextEdit="1"/>
          </p:cNvSpPr>
          <p:nvPr/>
        </p:nvSpPr>
        <p:spPr bwMode="auto">
          <a:xfrm>
            <a:off x="3132138" y="620713"/>
            <a:ext cx="28114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8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A TAK SIĘ BAWIMY</a:t>
            </a:r>
          </a:p>
        </p:txBody>
      </p:sp>
      <p:pic>
        <p:nvPicPr>
          <p:cNvPr id="33794" name="Picture 3" descr="DSC039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663825" cy="17843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3795" name="Picture 4" descr="miko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84313"/>
            <a:ext cx="3732212" cy="21018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3796" name="Picture 5" descr="DSC003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292600"/>
            <a:ext cx="2700338" cy="1801813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3797" name="Picture 6" descr="mis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221163"/>
            <a:ext cx="2970212" cy="16700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3798" name="Picture 7" descr="DSC092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2060575"/>
            <a:ext cx="2449512" cy="16414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3799" name="Picture 8" descr="b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9666">
            <a:off x="3419475" y="4365625"/>
            <a:ext cx="2592388" cy="17303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0" y="3213100"/>
            <a:ext cx="288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1400">
                <a:solidFill>
                  <a:srgbClr val="000099"/>
                </a:solidFill>
                <a:latin typeface="Segoe Print" pitchFamily="2" charset="0"/>
              </a:rPr>
              <a:t>DZIEŃ RÓŻNORODNOŚCI KULTUROWEJ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2916238" y="3789363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>
                <a:solidFill>
                  <a:srgbClr val="000099"/>
                </a:solidFill>
                <a:latin typeface="Segoe Print" pitchFamily="2" charset="0"/>
              </a:rPr>
              <a:t>DZIEŃ HOGWARDU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7019925" y="1125538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1400">
                <a:solidFill>
                  <a:srgbClr val="000099"/>
                </a:solidFill>
                <a:latin typeface="Segoe Print" pitchFamily="2" charset="0"/>
              </a:rPr>
              <a:t>MIKOŁAJKI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6227763" y="4005263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>
                <a:solidFill>
                  <a:srgbClr val="000099"/>
                </a:solidFill>
                <a:latin typeface="Segoe Print" pitchFamily="2" charset="0"/>
              </a:rPr>
              <a:t>PIERWSZY DZIEŃ WIOSNY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 rot="-609601">
            <a:off x="3563938" y="6237288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>
                <a:solidFill>
                  <a:srgbClr val="000099"/>
                </a:solidFill>
                <a:latin typeface="Segoe Print" pitchFamily="2" charset="0"/>
              </a:rPr>
              <a:t>BAL KARNAWAŁOWY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468313" y="38608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>
                <a:solidFill>
                  <a:srgbClr val="000099"/>
                </a:solidFill>
                <a:latin typeface="Segoe Print" pitchFamily="2" charset="0"/>
              </a:rPr>
              <a:t>DZIEŃ MISIA</a:t>
            </a:r>
          </a:p>
        </p:txBody>
      </p:sp>
      <p:pic>
        <p:nvPicPr>
          <p:cNvPr id="33806" name="Obraz 12" descr="pociagi35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38CFF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1" descr="so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2459">
            <a:off x="6709918" y="1560357"/>
            <a:ext cx="1990347" cy="1414789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5363" name="Obraz 17" descr="http://www.sp199.edu.lodz.pl/pliki/bez_szkol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102" y="4585183"/>
            <a:ext cx="2159111" cy="835556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0" y="1433513"/>
            <a:ext cx="660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pl-PL" altLang="pl-PL" sz="1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0" y="2422525"/>
            <a:ext cx="215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l-PL" altLang="pl-PL" sz="1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0" y="2801938"/>
            <a:ext cx="2159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l-PL" altLang="pl-PL" sz="1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458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0" y="5027613"/>
            <a:ext cx="2159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lang="pl-PL" altLang="pl-PL" sz="1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0" y="753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2" name="Rectangle 21"/>
          <p:cNvSpPr>
            <a:spLocks noChangeArrowheads="1"/>
          </p:cNvSpPr>
          <p:nvPr/>
        </p:nvSpPr>
        <p:spPr bwMode="auto">
          <a:xfrm>
            <a:off x="0" y="812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 sz="1100">
              <a:solidFill>
                <a:srgbClr val="00007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l-PL" altLang="pl-PL" sz="1100">
                <a:solidFill>
                  <a:srgbClr val="00007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pl-PL" altLang="pl-PL" sz="1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altLang="pl-PL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73" name="Picture 23" descr="c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70" y="2267752"/>
            <a:ext cx="1316038" cy="18018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5374" name="AutoShape 25" descr="Znalezione obrazy dla zapytania SZKO&amp;Lstrok;A PROMUJ&amp;Aogon;CA ZDROWI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5375" name="AutoShape 27" descr="Znalezione obrazy dla zapytania SZKO&amp;Lstrok;A PROMUJ&amp;Aogon;CA ZDROWI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5376" name="Picture 29" descr="get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6780">
            <a:off x="6494706" y="4842655"/>
            <a:ext cx="1584325" cy="15271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5378" name="WordArt 15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313113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NASZE CERTYFIKATY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I AKCJE, W KTÓRYCH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BIERZEMY UDZIAŁ</a:t>
            </a:r>
          </a:p>
        </p:txBody>
      </p:sp>
      <p:pic>
        <p:nvPicPr>
          <p:cNvPr id="15380" name="Picture 24" descr="http://www.elsnet.pl/~sp199/pliki/zaprog_ban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6" descr="http://www.elsnet.pl/~sp199/pliki2/aktywna-tabli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9816" y="3694757"/>
            <a:ext cx="2768600" cy="8302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5382" name="Obraz 44" descr="http://www.sp199.edu.lodz.pl/pliki/etw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87638">
            <a:off x="265463" y="5009816"/>
            <a:ext cx="1724025" cy="6651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5383" name="Picture 28" descr="http://www.elsnet.pl/~sp199/ce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143" y="5665933"/>
            <a:ext cx="2376487" cy="7921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9833" y="1932000"/>
            <a:ext cx="2499577" cy="12802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6677" y="3490903"/>
            <a:ext cx="2990850" cy="847725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ole tekstowe 3"/>
          <p:cNvSpPr txBox="1">
            <a:spLocks noChangeArrowheads="1"/>
          </p:cNvSpPr>
          <p:nvPr/>
        </p:nvSpPr>
        <p:spPr bwMode="auto">
          <a:xfrm rot="-260433">
            <a:off x="549275" y="1431925"/>
            <a:ext cx="2405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CHÓR SZKOLNY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1501">
            <a:off x="4935538" y="4037013"/>
            <a:ext cx="2736850" cy="20542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4819" name="pole tekstowe 7"/>
          <p:cNvSpPr txBox="1">
            <a:spLocks noChangeArrowheads="1"/>
          </p:cNvSpPr>
          <p:nvPr/>
        </p:nvSpPr>
        <p:spPr bwMode="auto">
          <a:xfrm rot="852236">
            <a:off x="5599113" y="6192838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ORIGAMI</a:t>
            </a:r>
          </a:p>
        </p:txBody>
      </p:sp>
      <p:sp>
        <p:nvSpPr>
          <p:cNvPr id="34820" name="pole tekstowe 10"/>
          <p:cNvSpPr txBox="1">
            <a:spLocks noChangeArrowheads="1"/>
          </p:cNvSpPr>
          <p:nvPr/>
        </p:nvSpPr>
        <p:spPr bwMode="auto">
          <a:xfrm>
            <a:off x="755650" y="41497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 KOŁO TEATRALNE</a:t>
            </a: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 rot="290945">
            <a:off x="5246688" y="857250"/>
            <a:ext cx="3889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STUDIO TAŃCA ATUT</a:t>
            </a:r>
          </a:p>
        </p:txBody>
      </p:sp>
      <p:pic>
        <p:nvPicPr>
          <p:cNvPr id="34822" name="Picture 17" descr="jas04"/>
          <p:cNvPicPr>
            <a:picLocks noChangeAspect="1" noChangeArrowheads="1"/>
          </p:cNvPicPr>
          <p:nvPr/>
        </p:nvPicPr>
        <p:blipFill>
          <a:blip r:embed="rId3"/>
          <a:srcRect t="9537" r="4576"/>
          <a:stretch>
            <a:fillRect/>
          </a:stretch>
        </p:blipFill>
        <p:spPr bwMode="auto">
          <a:xfrm rot="-277410">
            <a:off x="1411288" y="1744663"/>
            <a:ext cx="2952750" cy="21002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4823" name="Picture 16" descr="DSC00133-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652963"/>
            <a:ext cx="2520950" cy="17526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4824" name="Picture 13" descr="DSC062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9195">
            <a:off x="5665788" y="1401763"/>
            <a:ext cx="3168650" cy="21224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4825" name="pole tekstowe 9"/>
          <p:cNvSpPr txBox="1">
            <a:spLocks noChangeArrowheads="1"/>
          </p:cNvSpPr>
          <p:nvPr/>
        </p:nvSpPr>
        <p:spPr bwMode="auto">
          <a:xfrm>
            <a:off x="323850" y="260350"/>
            <a:ext cx="46085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400" b="1">
                <a:solidFill>
                  <a:srgbClr val="000099"/>
                </a:solidFill>
                <a:latin typeface="Segoe Print" pitchFamily="2" charset="0"/>
              </a:rPr>
              <a:t>NASZE ZAJĘCIA POZALEKCYJNE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ole tekstowe 3"/>
          <p:cNvSpPr txBox="1">
            <a:spLocks noChangeArrowheads="1"/>
          </p:cNvSpPr>
          <p:nvPr/>
        </p:nvSpPr>
        <p:spPr bwMode="auto">
          <a:xfrm>
            <a:off x="1187450" y="404813"/>
            <a:ext cx="302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ZAJĘCIA  PLASTYCZNE</a:t>
            </a:r>
          </a:p>
        </p:txBody>
      </p:sp>
      <p:sp>
        <p:nvSpPr>
          <p:cNvPr id="35842" name="pole tekstowe 4"/>
          <p:cNvSpPr txBox="1">
            <a:spLocks noChangeArrowheads="1"/>
          </p:cNvSpPr>
          <p:nvPr/>
        </p:nvSpPr>
        <p:spPr bwMode="auto">
          <a:xfrm>
            <a:off x="3203575" y="3860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solidFill>
                  <a:srgbClr val="000066"/>
                </a:solidFill>
                <a:latin typeface="Segoe Print" pitchFamily="2" charset="0"/>
              </a:rPr>
              <a:t>  </a:t>
            </a: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ZBIÓRKI ZUCHOWE</a:t>
            </a:r>
          </a:p>
        </p:txBody>
      </p:sp>
      <p:sp>
        <p:nvSpPr>
          <p:cNvPr id="35843" name="pole tekstowe 6"/>
          <p:cNvSpPr txBox="1">
            <a:spLocks noChangeArrowheads="1"/>
          </p:cNvSpPr>
          <p:nvPr/>
        </p:nvSpPr>
        <p:spPr bwMode="auto">
          <a:xfrm rot="-322451">
            <a:off x="179388" y="3429000"/>
            <a:ext cx="349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ZAJĘCIA   INFORMATYCZNE</a:t>
            </a:r>
          </a:p>
        </p:txBody>
      </p:sp>
      <p:sp>
        <p:nvSpPr>
          <p:cNvPr id="35844" name="pole tekstowe 7"/>
          <p:cNvSpPr txBox="1">
            <a:spLocks noChangeArrowheads="1"/>
          </p:cNvSpPr>
          <p:nvPr/>
        </p:nvSpPr>
        <p:spPr bwMode="auto">
          <a:xfrm>
            <a:off x="6011863" y="5661025"/>
            <a:ext cx="331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ZAJĘCIA  EKOLOGICZNE</a:t>
            </a:r>
          </a:p>
        </p:txBody>
      </p:sp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5003800" y="836613"/>
            <a:ext cx="2665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ODYSEJA UMYSŁU</a:t>
            </a:r>
          </a:p>
        </p:txBody>
      </p:sp>
      <p:pic>
        <p:nvPicPr>
          <p:cNvPr id="35846" name="Picture 35" descr="C:\Documents and Settings\Ola Maj\Pulpit\Do prezentacja\Obraz 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365625"/>
            <a:ext cx="2736850" cy="19526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5847" name="Picture 18" descr="DSC_4203-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5135">
            <a:off x="323850" y="3933825"/>
            <a:ext cx="2520950" cy="17065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5848" name="Picture 19" descr="C:\Users\S&amp;R\Desktop\szkola\DSC_2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644900"/>
            <a:ext cx="2808287" cy="18764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5849" name="Picture 15" descr="DSC069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908050"/>
            <a:ext cx="2593975" cy="20748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5850" name="Picture 12" descr="F:\Praca\Odyseja z Id\zdjęcia Odyseja 2018\2018-03-05 Odyseja Umysłu - Łódź 2018\Odyseja Umysłu - Łódź 2018 0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196975"/>
            <a:ext cx="338613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pole tekstowe 9"/>
          <p:cNvGrpSpPr>
            <a:grpSpLocks/>
          </p:cNvGrpSpPr>
          <p:nvPr/>
        </p:nvGrpSpPr>
        <p:grpSpPr bwMode="auto">
          <a:xfrm>
            <a:off x="2339975" y="260350"/>
            <a:ext cx="5472113" cy="576263"/>
            <a:chOff x="334" y="2250"/>
            <a:chExt cx="1417" cy="476"/>
          </a:xfrm>
        </p:grpSpPr>
        <p:pic>
          <p:nvPicPr>
            <p:cNvPr id="36873" name="pole tekstowe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4" y="2339"/>
              <a:ext cx="1417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385" y="2250"/>
              <a:ext cx="1316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altLang="pl-PL" sz="2400" b="1">
                  <a:solidFill>
                    <a:srgbClr val="000099"/>
                  </a:solidFill>
                  <a:latin typeface="Segoe Print" pitchFamily="2" charset="0"/>
                </a:rPr>
                <a:t> WYCIECZKI I RAJDY PIESZE</a:t>
              </a:r>
            </a:p>
          </p:txBody>
        </p:sp>
      </p:grpSp>
      <p:pic>
        <p:nvPicPr>
          <p:cNvPr id="36866" name="Obraz 12" descr="pociagi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589588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3" descr="l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19213"/>
            <a:ext cx="2519363" cy="16811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6868" name="Picture 15" descr="osz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7999">
            <a:off x="6084888" y="1268413"/>
            <a:ext cx="2846387" cy="191293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6869" name="Picture 17" descr="war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4600">
            <a:off x="250825" y="3789363"/>
            <a:ext cx="2881313" cy="192881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6870" name="Picture 19" descr="kot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99138">
            <a:off x="323850" y="1196975"/>
            <a:ext cx="2592388" cy="194468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6871" name="Picture 21" descr="mich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16739">
            <a:off x="5795963" y="3860800"/>
            <a:ext cx="3024187" cy="20193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6872" name="Picture 12" descr="DSC045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3500438"/>
            <a:ext cx="1833562" cy="227171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8"/>
          <p:cNvSpPr txBox="1">
            <a:spLocks noChangeArrowheads="1"/>
          </p:cNvSpPr>
          <p:nvPr/>
        </p:nvSpPr>
        <p:spPr bwMode="auto">
          <a:xfrm>
            <a:off x="2124075" y="188913"/>
            <a:ext cx="511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400" b="1">
                <a:solidFill>
                  <a:srgbClr val="000099"/>
                </a:solidFill>
                <a:latin typeface="Segoe Print" pitchFamily="2" charset="0"/>
              </a:rPr>
              <a:t>FESTYNY, PIKNIKI RODZINNE I IMPREZY INTEGRACYJNE</a:t>
            </a:r>
          </a:p>
        </p:txBody>
      </p:sp>
      <p:pic>
        <p:nvPicPr>
          <p:cNvPr id="37890" name="Picture 5" descr="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5374">
            <a:off x="5856288" y="1352550"/>
            <a:ext cx="2881312" cy="192405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37891" name="Picture 9" descr="fe8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932363" y="4005263"/>
            <a:ext cx="3527425" cy="237648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7892" name="Picture 11" descr="db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00500"/>
            <a:ext cx="3600450" cy="23939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7893" name="Picture 8" descr="DSC070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6770">
            <a:off x="611188" y="1341438"/>
            <a:ext cx="3168650" cy="21224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7894" name="Picture 9" descr="DSC047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1916113"/>
            <a:ext cx="2665413" cy="178593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rostokąt 2"/>
          <p:cNvSpPr>
            <a:spLocks noChangeArrowheads="1"/>
          </p:cNvSpPr>
          <p:nvPr/>
        </p:nvSpPr>
        <p:spPr bwMode="auto">
          <a:xfrm>
            <a:off x="3635375" y="765175"/>
            <a:ext cx="2159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66"/>
              </a:buClr>
              <a:buFont typeface="Arial" charset="0"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Zajęcia ruchowe</a:t>
            </a:r>
          </a:p>
          <a:p>
            <a:pPr>
              <a:buClr>
                <a:srgbClr val="FF0066"/>
              </a:buClr>
              <a:buFont typeface="Arial" charset="0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FF0066"/>
              </a:buClr>
              <a:buFont typeface="Arial" charset="0"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Koszykówka</a:t>
            </a:r>
          </a:p>
          <a:p>
            <a:pPr>
              <a:buClr>
                <a:srgbClr val="FF0066"/>
              </a:buClr>
              <a:buFont typeface="Arial" charset="0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FF0066"/>
              </a:buClr>
              <a:buFont typeface="Arial" charset="0"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Unihokej</a:t>
            </a:r>
          </a:p>
          <a:p>
            <a:pPr>
              <a:buClr>
                <a:srgbClr val="99FF33"/>
              </a:buClr>
              <a:buFont typeface="Arial" charset="0"/>
              <a:buChar char="•"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Clr>
                <a:srgbClr val="99FF33"/>
              </a:buClr>
              <a:buFont typeface="Arial" charset="0"/>
              <a:buChar char="•"/>
            </a:pPr>
            <a:endParaRPr lang="pl-PL" altLang="pl-PL" sz="1600">
              <a:solidFill>
                <a:srgbClr val="FFFF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852738"/>
            <a:ext cx="2592388" cy="19446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652963"/>
            <a:ext cx="2681287" cy="17430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8916" name="Text Box 19"/>
          <p:cNvSpPr txBox="1">
            <a:spLocks noChangeArrowheads="1"/>
          </p:cNvSpPr>
          <p:nvPr/>
        </p:nvSpPr>
        <p:spPr bwMode="auto">
          <a:xfrm>
            <a:off x="1619250" y="400526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SZKÓŁKA</a:t>
            </a:r>
            <a:r>
              <a:rPr lang="pl-PL" altLang="pl-PL" sz="1600">
                <a:solidFill>
                  <a:srgbClr val="FFFFFF"/>
                </a:solidFill>
                <a:latin typeface="Segoe Print" pitchFamily="2" charset="0"/>
              </a:rPr>
              <a:t> </a:t>
            </a: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PIŁKARSKA</a:t>
            </a:r>
          </a:p>
        </p:txBody>
      </p:sp>
      <p:sp>
        <p:nvSpPr>
          <p:cNvPr id="38917" name="Text Box 20"/>
          <p:cNvSpPr txBox="1">
            <a:spLocks noChangeArrowheads="1"/>
          </p:cNvSpPr>
          <p:nvPr/>
        </p:nvSpPr>
        <p:spPr bwMode="auto">
          <a:xfrm rot="10784758" flipV="1">
            <a:off x="4859338" y="4868863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JUDO</a:t>
            </a:r>
          </a:p>
        </p:txBody>
      </p:sp>
      <p:sp>
        <p:nvSpPr>
          <p:cNvPr id="38918" name="Text Box 21"/>
          <p:cNvSpPr txBox="1">
            <a:spLocks noChangeArrowheads="1"/>
          </p:cNvSpPr>
          <p:nvPr/>
        </p:nvSpPr>
        <p:spPr bwMode="auto">
          <a:xfrm>
            <a:off x="7631113" y="429260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KARATE</a:t>
            </a:r>
          </a:p>
        </p:txBody>
      </p:sp>
      <p:sp>
        <p:nvSpPr>
          <p:cNvPr id="38919" name="Text Box 13"/>
          <p:cNvSpPr txBox="1">
            <a:spLocks noChangeArrowheads="1"/>
          </p:cNvSpPr>
          <p:nvPr/>
        </p:nvSpPr>
        <p:spPr bwMode="auto">
          <a:xfrm rot="520391">
            <a:off x="5435600" y="2349500"/>
            <a:ext cx="352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Zajęcia ruchowe na  „Orliku</a:t>
            </a:r>
          </a:p>
        </p:txBody>
      </p:sp>
      <p:pic>
        <p:nvPicPr>
          <p:cNvPr id="38920" name="Picture 15" descr="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0551">
            <a:off x="5795963" y="620713"/>
            <a:ext cx="2952750" cy="16605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8921" name="Picture 17" descr="tur_kos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43876">
            <a:off x="611188" y="1196975"/>
            <a:ext cx="2952750" cy="22129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89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437063"/>
            <a:ext cx="2881312" cy="18684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ChangeArrowheads="1" noChangeShapeType="1" noTextEdit="1"/>
          </p:cNvSpPr>
          <p:nvPr/>
        </p:nvSpPr>
        <p:spPr bwMode="auto">
          <a:xfrm>
            <a:off x="1898650" y="366713"/>
            <a:ext cx="4905375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0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BIERZEMY UDZIAŁ W PROJEKTACH</a:t>
            </a:r>
          </a:p>
          <a:p>
            <a:pPr algn="ctr"/>
            <a:r>
              <a:rPr lang="pl-PL" sz="20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 MIĘDZYNARODOWYCH</a:t>
            </a:r>
          </a:p>
        </p:txBody>
      </p:sp>
      <p:pic>
        <p:nvPicPr>
          <p:cNvPr id="39938" name="Picture 3" descr="DSC07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9914">
            <a:off x="5737225" y="1528763"/>
            <a:ext cx="3016250" cy="20415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9939" name="Picture 4" descr="DSC071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063" y="4060825"/>
            <a:ext cx="3743325" cy="23018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9940" name="Picture 5" descr="DSC072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07600">
            <a:off x="647700" y="1679575"/>
            <a:ext cx="2952750" cy="19780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 rot="-365327">
            <a:off x="762000" y="3887788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99"/>
                </a:solidFill>
                <a:latin typeface="Segoe Print" pitchFamily="2" charset="0"/>
              </a:rPr>
              <a:t>ERASMUS +</a:t>
            </a:r>
          </a:p>
        </p:txBody>
      </p:sp>
      <p:pic>
        <p:nvPicPr>
          <p:cNvPr id="39942" name="Obraz 12" descr="pociagi3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9" descr="DSC071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005263"/>
            <a:ext cx="2005013" cy="21272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9944" name="Obraz 44" descr="http://www.sp199.edu.lodz.pl/pliki/etw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3284538"/>
            <a:ext cx="1512887" cy="4873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15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61198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FORMY POMOCY DZIECIOM I RODZICOM</a:t>
            </a:r>
          </a:p>
        </p:txBody>
      </p:sp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1042988" y="1773238"/>
            <a:ext cx="7777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</a:t>
            </a:r>
            <a:r>
              <a:rPr lang="pl-PL" altLang="pl-PL" sz="1600" b="1">
                <a:solidFill>
                  <a:srgbClr val="000066"/>
                </a:solidFill>
                <a:latin typeface="Segoe Print" pitchFamily="2" charset="0"/>
              </a:rPr>
              <a:t>zajęcia wyrównawcze</a:t>
            </a: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, na których nauczyciel pracuje z uczniami</a:t>
            </a: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mającymi trudności w nauce,</a:t>
            </a:r>
          </a:p>
          <a:p>
            <a:pPr>
              <a:buFont typeface="Wingdings" pitchFamily="2" charset="2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</a:t>
            </a:r>
            <a:r>
              <a:rPr lang="pl-PL" altLang="pl-PL" sz="1600" b="1">
                <a:solidFill>
                  <a:srgbClr val="000066"/>
                </a:solidFill>
                <a:latin typeface="Segoe Print" pitchFamily="2" charset="0"/>
              </a:rPr>
              <a:t>zajęcia terapii pedagogicznej</a:t>
            </a: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, wspierające uczniów z problemami </a:t>
            </a: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dydaktycznymi i wychowawczymi,</a:t>
            </a:r>
          </a:p>
          <a:p>
            <a:pPr>
              <a:buFont typeface="Wingdings" pitchFamily="2" charset="2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współpraca z Poradnią  Psychologiczno – Pedagogiczną,</a:t>
            </a:r>
          </a:p>
          <a:p>
            <a:pPr>
              <a:buFont typeface="Wingdings" pitchFamily="2" charset="2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indywidualne konsultacje pedagoga i psychologa szkolnego, porady dla</a:t>
            </a: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rodziców,</a:t>
            </a:r>
          </a:p>
          <a:p>
            <a:pPr>
              <a:buFont typeface="Wingdings" pitchFamily="2" charset="2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spotkania pedagoga i psychologa szkolnego z uczniami,</a:t>
            </a:r>
          </a:p>
          <a:p>
            <a:pPr>
              <a:buFont typeface="Wingdings" pitchFamily="2" charset="2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warsztaty i wykłady dla rodziców,</a:t>
            </a:r>
          </a:p>
          <a:p>
            <a:pPr>
              <a:buFont typeface="Wingdings" pitchFamily="2" charset="2"/>
              <a:buNone/>
            </a:pPr>
            <a:endParaRPr lang="pl-PL" altLang="pl-PL" sz="1600">
              <a:solidFill>
                <a:srgbClr val="000066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 zajęcia z logopedą,</a:t>
            </a:r>
          </a:p>
        </p:txBody>
      </p:sp>
      <p:pic>
        <p:nvPicPr>
          <p:cNvPr id="40963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1" descr="s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284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2" descr="s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893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3" descr="s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4370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4" descr="s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9418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5" descr="s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4451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6" descr="s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446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7" descr="s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5654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2" descr="D:\___zdjęcia_info_www\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941888"/>
            <a:ext cx="3046412" cy="17113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565400"/>
            <a:ext cx="23034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WordArt 15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44656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ZAPRASZAMY 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DO NASZEJ SZKOŁY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908175" y="4581525"/>
            <a:ext cx="619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124075" y="400526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400" b="1">
                <a:solidFill>
                  <a:srgbClr val="000066"/>
                </a:solidFill>
                <a:latin typeface="Segoe Print" pitchFamily="2" charset="0"/>
              </a:rPr>
              <a:t>92-504 Łódź, ul. Elsnera 8</a:t>
            </a:r>
          </a:p>
          <a:p>
            <a:pPr algn="ctr"/>
            <a:r>
              <a:rPr lang="pl-PL" altLang="pl-PL" sz="2400" b="1">
                <a:solidFill>
                  <a:srgbClr val="000066"/>
                </a:solidFill>
                <a:latin typeface="Segoe Print" pitchFamily="2" charset="0"/>
              </a:rPr>
              <a:t>   tel.  42 671 03 63	</a:t>
            </a:r>
          </a:p>
          <a:p>
            <a:pPr algn="ctr"/>
            <a:r>
              <a:rPr lang="pl-PL" altLang="pl-PL" sz="2400" b="1">
                <a:solidFill>
                  <a:srgbClr val="000066"/>
                </a:solidFill>
                <a:latin typeface="Segoe Print" pitchFamily="2" charset="0"/>
              </a:rPr>
              <a:t>  </a:t>
            </a:r>
          </a:p>
          <a:p>
            <a:pPr algn="ctr"/>
            <a:r>
              <a:rPr lang="pl-PL" altLang="pl-PL" sz="2400" b="1">
                <a:solidFill>
                  <a:srgbClr val="000066"/>
                </a:solidFill>
                <a:latin typeface="Segoe Print" pitchFamily="2" charset="0"/>
              </a:rPr>
              <a:t> </a:t>
            </a:r>
            <a:r>
              <a:rPr lang="pl-PL" altLang="pl-PL" sz="2400" b="1">
                <a:solidFill>
                  <a:srgbClr val="FF0066"/>
                </a:solidFill>
                <a:latin typeface="Segoe Print" pitchFamily="2" charset="0"/>
              </a:rPr>
              <a:t>www.sp199.edu.lodz.pl</a:t>
            </a:r>
          </a:p>
          <a:p>
            <a:pPr algn="ctr"/>
            <a:r>
              <a:rPr lang="pl-PL" altLang="pl-PL" sz="2400" b="1">
                <a:solidFill>
                  <a:srgbClr val="000066"/>
                </a:solidFill>
                <a:latin typeface="Segoe Print" pitchFamily="2" charset="0"/>
              </a:rPr>
              <a:t>      </a:t>
            </a:r>
          </a:p>
          <a:p>
            <a:pPr algn="ctr"/>
            <a:r>
              <a:rPr lang="pl-PL" altLang="pl-PL" sz="2000" b="1">
                <a:solidFill>
                  <a:srgbClr val="000066"/>
                </a:solidFill>
                <a:latin typeface="Segoe Print" pitchFamily="2" charset="0"/>
              </a:rPr>
              <a:t> kontakt@sp199.elodz.edu.pl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35" descr="http://www.sp199.edu.lodz.pl/pliki/owo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1330325" cy="183038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86" name="Obraz 41" descr="http://www.sp199.edu.lodz.pl/pliki/logo_fer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76281">
            <a:off x="558800" y="669925"/>
            <a:ext cx="1511300" cy="1435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390" name="Picture 18" descr="lavciate_kla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89138"/>
            <a:ext cx="2089150" cy="1054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91" name="Picture 20" descr="ANd9GcQVcQdcfrmQkgHz9WVAipdM9SPWZHGsC-6Zf0V-s1MmFMMPItB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8612" y="470449"/>
            <a:ext cx="1728788" cy="9953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92" name="Obraz 87" descr="http://www.elsnet.pl/~sp199/pliki3/radosna_szko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5229225"/>
            <a:ext cx="2016125" cy="10414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6393" name="AutoShape 14" descr="Znalezione obrazy dla zapytania bezpieczne wędrówki od grosika do złotówk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6394" name="AutoShape 16" descr="Znalezione obrazy dla zapytania bezpieczne wędrówki od grosika do złotówk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6395" name="Obraz 78" descr="http://www.elsnet.pl/~sp199/pliki3/wart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5300663"/>
            <a:ext cx="1616075" cy="9445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96" name="Picture 21" descr="pierwsz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55719">
            <a:off x="7451725" y="476250"/>
            <a:ext cx="1349375" cy="11779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97" name="Obraz 75" descr="http://www.elsnet.pl/~sp199/pliki3/dobr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5516563"/>
            <a:ext cx="1943100" cy="8905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98" name="Obraz 63" descr="http://www.elsnet.pl/~sp199/pliki3/sko_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1050" y="3933825"/>
            <a:ext cx="1584325" cy="10461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99" name="Obraz 23" descr="http://www.sp199.edu.lodz.pl/pliki/logo_cala_polsk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29075" y="3276600"/>
            <a:ext cx="1749425" cy="13509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400" name="Picture 20" descr="http://www.elsnet.pl/~sp199/pliki3/wart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0173" y="1950305"/>
            <a:ext cx="1238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1975" y="3540960"/>
            <a:ext cx="1572904" cy="126198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1190">
            <a:off x="3616325" y="4368800"/>
            <a:ext cx="2720975" cy="18192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340225"/>
            <a:ext cx="2808288" cy="18764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7411" name="WordArt 15"/>
          <p:cNvSpPr>
            <a:spLocks noChangeArrowheads="1" noChangeShapeType="1" noTextEdit="1"/>
          </p:cNvSpPr>
          <p:nvPr/>
        </p:nvSpPr>
        <p:spPr bwMode="auto">
          <a:xfrm>
            <a:off x="6445250" y="5230813"/>
            <a:ext cx="215900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SALE LEKCYJNE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KLAS I - III</a:t>
            </a:r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2371">
            <a:off x="447675" y="1717675"/>
            <a:ext cx="2589213" cy="17272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13601">
            <a:off x="6254750" y="1576388"/>
            <a:ext cx="2644775" cy="176688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7414" name="Picture 10" descr="DSC07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4713" y="2133600"/>
            <a:ext cx="2603500" cy="173513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7415" name="WordArt 15"/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31686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NASZA SZKOŁA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W OBIEKTYWIE ...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l="7924"/>
          <a:stretch>
            <a:fillRect/>
          </a:stretch>
        </p:blipFill>
        <p:spPr bwMode="auto">
          <a:xfrm rot="728471">
            <a:off x="5732463" y="536575"/>
            <a:ext cx="2832100" cy="20542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8434" name="Obraz 12" descr="pociagi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15"/>
          <p:cNvSpPr>
            <a:spLocks noChangeArrowheads="1" noChangeShapeType="1" noTextEdit="1"/>
          </p:cNvSpPr>
          <p:nvPr/>
        </p:nvSpPr>
        <p:spPr bwMode="auto">
          <a:xfrm>
            <a:off x="3394075" y="2708275"/>
            <a:ext cx="273526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SALE LEKCYJNE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KLAS IV - VI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1639">
            <a:off x="5940425" y="3933825"/>
            <a:ext cx="2909888" cy="19431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5"/>
          <a:srcRect r="9598"/>
          <a:stretch>
            <a:fillRect/>
          </a:stretch>
        </p:blipFill>
        <p:spPr bwMode="auto">
          <a:xfrm>
            <a:off x="2843213" y="4437063"/>
            <a:ext cx="2520950" cy="186213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8438" name="Picture 10" descr="dsc067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347663"/>
            <a:ext cx="2787650" cy="209073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8439" name="Picture 12" descr="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8680">
            <a:off x="331788" y="2824163"/>
            <a:ext cx="2281237" cy="17113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>
              <a:latin typeface="Calibri" pitchFamily="34" charset="0"/>
            </a:endParaRPr>
          </a:p>
        </p:txBody>
      </p:sp>
      <p:pic>
        <p:nvPicPr>
          <p:cNvPr id="19458" name="Obraz 53" descr="http://www.elsnet.pl/~sp199/pliki3/wfo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445125"/>
            <a:ext cx="2160588" cy="7667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248150" y="981075"/>
            <a:ext cx="489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altLang="pl-PL" sz="160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Nasza szkoła jest laureatem konkursu  </a:t>
            </a:r>
          </a:p>
          <a:p>
            <a:pPr algn="ctr"/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"MOJA WYMARZONA EKOPRACOWNIA"  </a:t>
            </a:r>
          </a:p>
          <a:p>
            <a:pPr algn="ctr"/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ogłoszonego przez Wojewódzki Fundusz Ochrony Środowiska </a:t>
            </a:r>
          </a:p>
          <a:p>
            <a:pPr algn="ctr"/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i Gospodarki Wodnej w Łodzi</a:t>
            </a:r>
            <a:r>
              <a:rPr lang="pl-PL" altLang="pl-PL" sz="160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                                                                                   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srgbClr val="00007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pl-PL" altLang="pl-PL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1" name="Obraz 12" descr="pociagi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1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0972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DWIE PRACOWNIE</a:t>
            </a:r>
          </a:p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KOMPUTEROWE</a:t>
            </a:r>
          </a:p>
        </p:txBody>
      </p:sp>
      <p:sp>
        <p:nvSpPr>
          <p:cNvPr id="19463" name="WordArt 15"/>
          <p:cNvSpPr>
            <a:spLocks noChangeArrowheads="1" noChangeShapeType="1" noTextEdit="1"/>
          </p:cNvSpPr>
          <p:nvPr/>
        </p:nvSpPr>
        <p:spPr bwMode="auto">
          <a:xfrm>
            <a:off x="5292725" y="333375"/>
            <a:ext cx="28797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EKOPRACOWNIA</a:t>
            </a:r>
          </a:p>
        </p:txBody>
      </p:sp>
      <p:pic>
        <p:nvPicPr>
          <p:cNvPr id="19464" name="Obraz 1"/>
          <p:cNvPicPr>
            <a:picLocks noChangeAspect="1"/>
          </p:cNvPicPr>
          <p:nvPr/>
        </p:nvPicPr>
        <p:blipFill>
          <a:blip r:embed="rId4"/>
          <a:srcRect l="2385" r="11073"/>
          <a:stretch>
            <a:fillRect/>
          </a:stretch>
        </p:blipFill>
        <p:spPr bwMode="auto">
          <a:xfrm>
            <a:off x="539750" y="3840163"/>
            <a:ext cx="2736850" cy="1778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9465" name="Picture 20" descr="ec7"/>
          <p:cNvPicPr>
            <a:picLocks noChangeAspect="1" noChangeArrowheads="1"/>
          </p:cNvPicPr>
          <p:nvPr/>
        </p:nvPicPr>
        <p:blipFill>
          <a:blip r:embed="rId5"/>
          <a:srcRect r="15625"/>
          <a:stretch>
            <a:fillRect/>
          </a:stretch>
        </p:blipFill>
        <p:spPr bwMode="auto">
          <a:xfrm>
            <a:off x="5867400" y="4221163"/>
            <a:ext cx="3024188" cy="20161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9466" name="Picture 12" descr="ec5"/>
          <p:cNvPicPr>
            <a:picLocks noChangeAspect="1" noChangeArrowheads="1"/>
          </p:cNvPicPr>
          <p:nvPr/>
        </p:nvPicPr>
        <p:blipFill>
          <a:blip r:embed="rId6"/>
          <a:srcRect l="14267"/>
          <a:stretch>
            <a:fillRect/>
          </a:stretch>
        </p:blipFill>
        <p:spPr bwMode="auto">
          <a:xfrm rot="-473280">
            <a:off x="3895725" y="2797175"/>
            <a:ext cx="2794000" cy="18319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946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9275" y="1743075"/>
            <a:ext cx="2727325" cy="1820863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2195513" y="1341438"/>
            <a:ext cx="4464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sala wyposażona dzięki programowi </a:t>
            </a:r>
          </a:p>
          <a:p>
            <a:pPr algn="ctr"/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„RADOSNA SZKOŁA”</a:t>
            </a:r>
          </a:p>
        </p:txBody>
      </p:sp>
      <p:pic>
        <p:nvPicPr>
          <p:cNvPr id="20482" name="Picture 13" descr="DSC0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29000"/>
            <a:ext cx="3024187" cy="2268538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20483" name="Picture 14" descr="DSC00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92600"/>
            <a:ext cx="2736850" cy="2051050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7689">
            <a:off x="468313" y="1989138"/>
            <a:ext cx="2808287" cy="2106612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20485" name="Picture 10" descr="DSC004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773238"/>
            <a:ext cx="2854325" cy="2143125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20486" name="Obraz 12" descr="pociagi3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5589588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WordArt 15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489825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SALE DO ZAJĘĆ RUCHOWYCH DLA KLAS I – III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6150">
            <a:off x="506413" y="3370263"/>
            <a:ext cx="2881312" cy="19240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1506" name="pole tekstowe 9"/>
          <p:cNvSpPr txBox="1">
            <a:spLocks noChangeArrowheads="1"/>
          </p:cNvSpPr>
          <p:nvPr/>
        </p:nvSpPr>
        <p:spPr bwMode="auto">
          <a:xfrm>
            <a:off x="250825" y="549275"/>
            <a:ext cx="367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sala do zajęć ruchowych i JUDO</a:t>
            </a:r>
          </a:p>
        </p:txBody>
      </p:sp>
      <p:pic>
        <p:nvPicPr>
          <p:cNvPr id="21507" name="Obraz 12" descr="pociagi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589588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6" descr="ko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500188"/>
            <a:ext cx="3403600" cy="19145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1509" name="Picture 18" descr="kor2"/>
          <p:cNvPicPr>
            <a:picLocks noChangeAspect="1" noChangeArrowheads="1"/>
          </p:cNvPicPr>
          <p:nvPr/>
        </p:nvPicPr>
        <p:blipFill>
          <a:blip r:embed="rId5"/>
          <a:srcRect l="10120" r="15625" b="7233"/>
          <a:stretch>
            <a:fillRect/>
          </a:stretch>
        </p:blipFill>
        <p:spPr bwMode="auto">
          <a:xfrm rot="612378">
            <a:off x="5000625" y="4143375"/>
            <a:ext cx="2520950" cy="17716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1510" name="Picture 13" descr="1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8756">
            <a:off x="1647825" y="1201738"/>
            <a:ext cx="2724150" cy="18176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5500688" y="785813"/>
            <a:ext cx="288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zajęcia w sali korekcyjnej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ole tekstowe 4"/>
          <p:cNvSpPr txBox="1">
            <a:spLocks noChangeArrowheads="1"/>
          </p:cNvSpPr>
          <p:nvPr/>
        </p:nvSpPr>
        <p:spPr bwMode="auto">
          <a:xfrm>
            <a:off x="436563" y="4005263"/>
            <a:ext cx="50403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świetlica jest czynna w godz. 7.00 – 17.00.</a:t>
            </a: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  <a:cs typeface="Times New Roman" pitchFamily="18" charset="0"/>
              </a:rPr>
              <a:t>dysponujemy 3 salami. Ich wyposażenie dostosowane jest do rodzaju prowadzonych zajęć.</a:t>
            </a:r>
            <a:r>
              <a:rPr lang="pl-PL" altLang="pl-PL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85750" indent="-285750"/>
            <a:endParaRPr lang="pl-PL" altLang="pl-PL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530" name="Obraz 12" descr="pociagi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734050"/>
            <a:ext cx="2160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15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4105275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254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Segoe Print"/>
              </a:rPr>
              <a:t>ŚWIETLICA SZKOLNA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5900738" y="1152525"/>
            <a:ext cx="29527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Zajęcia prowadzone w świetlicy:</a:t>
            </a:r>
          </a:p>
          <a:p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muzyczne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teatralne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taneczne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plastyczne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prozdrowotne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komputerowe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sportowe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relaksacyjne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origami </a:t>
            </a:r>
          </a:p>
          <a:p>
            <a:pPr>
              <a:buClr>
                <a:srgbClr val="FF0066"/>
              </a:buClr>
              <a:buFontTx/>
              <a:buChar char="•"/>
            </a:pPr>
            <a:r>
              <a:rPr lang="pl-PL" altLang="pl-PL" sz="1600">
                <a:solidFill>
                  <a:srgbClr val="000066"/>
                </a:solidFill>
                <a:latin typeface="Segoe Print" pitchFamily="2" charset="0"/>
              </a:rPr>
              <a:t> odrabianie lekcji</a:t>
            </a:r>
          </a:p>
        </p:txBody>
      </p:sp>
      <p:pic>
        <p:nvPicPr>
          <p:cNvPr id="22533" name="Picture 11" descr="C:\Users\S&amp;R\Desktop\szkola\DSC_4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1484313"/>
            <a:ext cx="3148013" cy="210026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2534" name="Obraz 1"/>
          <p:cNvPicPr>
            <a:picLocks noChangeAspect="1"/>
          </p:cNvPicPr>
          <p:nvPr/>
        </p:nvPicPr>
        <p:blipFill>
          <a:blip r:embed="rId4"/>
          <a:srcRect l="12962" b="11562"/>
          <a:stretch>
            <a:fillRect/>
          </a:stretch>
        </p:blipFill>
        <p:spPr bwMode="auto">
          <a:xfrm>
            <a:off x="5724525" y="4632325"/>
            <a:ext cx="2663825" cy="1804988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619</Words>
  <Application>Microsoft Office PowerPoint</Application>
  <PresentationFormat>Pokaz na ekranie (4:3)</PresentationFormat>
  <Paragraphs>166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Arial</vt:lpstr>
      <vt:lpstr>Calibri</vt:lpstr>
      <vt:lpstr>Comic Sans MS</vt:lpstr>
      <vt:lpstr>Segoe Print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madzia62@hotmail.com</cp:lastModifiedBy>
  <cp:revision>263</cp:revision>
  <dcterms:created xsi:type="dcterms:W3CDTF">2015-01-17T14:37:59Z</dcterms:created>
  <dcterms:modified xsi:type="dcterms:W3CDTF">2022-02-23T15:33:25Z</dcterms:modified>
</cp:coreProperties>
</file>